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95" r:id="rId2"/>
    <p:sldId id="296" r:id="rId3"/>
  </p:sldIdLst>
  <p:sldSz cx="18288000" cy="10287000"/>
  <p:notesSz cx="6858000" cy="9144000"/>
  <p:embeddedFontLst>
    <p:embeddedFont>
      <p:font typeface="Montserrat Semi-Bold" pitchFamily="2" charset="0"/>
      <p:regular r:id="rId4"/>
      <p:bold r:id="rId5"/>
    </p:embeddedFont>
    <p:embeddedFont>
      <p:font typeface="Montserrat Semi-Bold Bold" pitchFamily="2" charset="0"/>
      <p:regular r:id="rId6"/>
      <p:bold r:id="rId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 autoAdjust="0"/>
    <p:restoredTop sz="94671" autoAdjust="0"/>
  </p:normalViewPr>
  <p:slideViewPr>
    <p:cSldViewPr>
      <p:cViewPr varScale="1">
        <p:scale>
          <a:sx n="69" d="100"/>
          <a:sy n="69" d="100"/>
        </p:scale>
        <p:origin x="920" y="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5179744"/>
              </p:ext>
            </p:extLst>
          </p:nvPr>
        </p:nvGraphicFramePr>
        <p:xfrm>
          <a:off x="315844" y="801818"/>
          <a:ext cx="17656311" cy="8061466"/>
        </p:xfrm>
        <a:graphic>
          <a:graphicData uri="http://schemas.openxmlformats.org/drawingml/2006/table">
            <a:tbl>
              <a:tblPr/>
              <a:tblGrid>
                <a:gridCol w="58854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708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94487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2599" dirty="0" err="1">
                          <a:solidFill>
                            <a:srgbClr val="FFFFFF"/>
                          </a:solidFill>
                          <a:latin typeface="Montserrat Semi-Bold Bold"/>
                        </a:rPr>
                        <a:t>Öğretim</a:t>
                      </a:r>
                      <a:r>
                        <a:rPr lang="en-US" sz="2599" dirty="0">
                          <a:solidFill>
                            <a:srgbClr val="FFFFFF"/>
                          </a:solidFill>
                          <a:latin typeface="Montserrat Semi-Bold Bold"/>
                        </a:rPr>
                        <a:t> </a:t>
                      </a:r>
                      <a:r>
                        <a:rPr lang="en-US" sz="2599" dirty="0" err="1">
                          <a:solidFill>
                            <a:srgbClr val="FFFFFF"/>
                          </a:solidFill>
                          <a:latin typeface="Montserrat Semi-Bold Bold"/>
                        </a:rPr>
                        <a:t>Elemanı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53D5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2599" dirty="0" err="1">
                          <a:solidFill>
                            <a:srgbClr val="FFFFFF"/>
                          </a:solidFill>
                          <a:latin typeface="Montserrat Semi-Bold Bold"/>
                        </a:rPr>
                        <a:t>Proje</a:t>
                      </a:r>
                      <a:r>
                        <a:rPr lang="en-US" sz="2599" dirty="0">
                          <a:solidFill>
                            <a:srgbClr val="FFFFFF"/>
                          </a:solidFill>
                          <a:latin typeface="Montserrat Semi-Bold Bold"/>
                        </a:rPr>
                        <a:t> </a:t>
                      </a:r>
                      <a:r>
                        <a:rPr lang="en-US" sz="2599" dirty="0" err="1">
                          <a:solidFill>
                            <a:srgbClr val="FFFFFF"/>
                          </a:solidFill>
                          <a:latin typeface="Montserrat Semi-Bold Bold"/>
                        </a:rPr>
                        <a:t>Künyesi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53D5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57869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en-US" sz="2599" b="1" dirty="0">
                          <a:solidFill>
                            <a:srgbClr val="000000"/>
                          </a:solidFill>
                          <a:latin typeface="+mn-lt"/>
                        </a:rPr>
                        <a:t>Prof. Dr. Serpil CULA</a:t>
                      </a:r>
                      <a:endParaRPr lang="en-US" sz="11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BCC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tr-TR" sz="2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DANIŞMAN, TÜRİB Yapay Zeka Destekli Piyasa Gözetim Projesi, </a:t>
                      </a:r>
                      <a:r>
                        <a:rPr lang="tr-TR" sz="2400" b="0" i="1" dirty="0">
                          <a:effectLst/>
                          <a:latin typeface="+mn-lt"/>
                        </a:rPr>
                        <a:t>Ar-Ge, 07.08.2023 </a:t>
                      </a:r>
                      <a:endParaRPr lang="en-US" sz="2400" b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BC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57869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en-US" sz="2600" b="1" dirty="0"/>
                        <a:t>Prof. Dr. </a:t>
                      </a:r>
                      <a:r>
                        <a:rPr lang="en-US" sz="2600" b="1" dirty="0" err="1"/>
                        <a:t>Erdem</a:t>
                      </a:r>
                      <a:r>
                        <a:rPr lang="en-US" sz="2600" b="1" dirty="0"/>
                        <a:t> KIRKBEŞOĞLU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BCC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tr-TR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ARAŞTIRMACI, Zorunlu Deprem Sigortasının Uygulanması ve Yaygınlaştırılmasında Temel Problemlerin Araştırılması, </a:t>
                      </a:r>
                      <a:r>
                        <a:rPr lang="tr-TR" sz="2400" i="1" dirty="0">
                          <a:effectLst/>
                          <a:latin typeface="+mn-lt"/>
                        </a:rPr>
                        <a:t>Danışmanlık, </a:t>
                      </a:r>
                      <a:r>
                        <a:rPr lang="tr-TR" sz="2400" dirty="0">
                          <a:effectLst/>
                          <a:latin typeface="+mn-lt"/>
                        </a:rPr>
                        <a:t>27.07.2023 </a:t>
                      </a:r>
                      <a:endParaRPr lang="en-US" sz="24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BC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4117574"/>
                  </a:ext>
                </a:extLst>
              </a:tr>
              <a:tr h="208214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en-US" sz="2599" b="1" dirty="0">
                          <a:solidFill>
                            <a:srgbClr val="000000"/>
                          </a:solidFill>
                          <a:latin typeface="+mn-lt"/>
                        </a:rPr>
                        <a:t>Dr. </a:t>
                      </a:r>
                      <a:r>
                        <a:rPr lang="en-US" sz="2599" b="1" dirty="0" err="1">
                          <a:solidFill>
                            <a:srgbClr val="000000"/>
                          </a:solidFill>
                          <a:latin typeface="+mn-lt"/>
                        </a:rPr>
                        <a:t>Öğr</a:t>
                      </a:r>
                      <a:r>
                        <a:rPr lang="en-US" sz="2599" b="1" dirty="0">
                          <a:solidFill>
                            <a:srgbClr val="000000"/>
                          </a:solidFill>
                          <a:latin typeface="+mn-lt"/>
                        </a:rPr>
                        <a:t>. </a:t>
                      </a:r>
                      <a:r>
                        <a:rPr lang="en-US" sz="2599" b="1" dirty="0" err="1">
                          <a:solidFill>
                            <a:srgbClr val="000000"/>
                          </a:solidFill>
                          <a:latin typeface="+mn-lt"/>
                        </a:rPr>
                        <a:t>Üyesi</a:t>
                      </a:r>
                      <a:r>
                        <a:rPr lang="en-US" sz="2599" b="1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sz="2599" b="1" dirty="0" err="1">
                          <a:solidFill>
                            <a:srgbClr val="000000"/>
                          </a:solidFill>
                          <a:latin typeface="+mn-lt"/>
                        </a:rPr>
                        <a:t>Esma</a:t>
                      </a:r>
                      <a:r>
                        <a:rPr lang="en-US" sz="2599" b="1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sz="2599" b="1" dirty="0" err="1">
                          <a:solidFill>
                            <a:srgbClr val="000000"/>
                          </a:solidFill>
                          <a:latin typeface="+mn-lt"/>
                        </a:rPr>
                        <a:t>Ergüner</a:t>
                      </a:r>
                      <a:r>
                        <a:rPr lang="en-US" sz="2599" b="1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sz="2599" b="1" dirty="0" err="1">
                          <a:solidFill>
                            <a:srgbClr val="000000"/>
                          </a:solidFill>
                          <a:latin typeface="+mn-lt"/>
                        </a:rPr>
                        <a:t>Özkoç</a:t>
                      </a:r>
                      <a:endParaRPr lang="en-US" sz="11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BCC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defRPr/>
                      </a:pPr>
                      <a:r>
                        <a:rPr lang="tr-TR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DANIŞMAN, TÜRİB Yapay Zeka Destekli Piyasa Gözetim Projesi, </a:t>
                      </a:r>
                      <a:r>
                        <a:rPr lang="tr-TR" sz="2400" i="1" dirty="0">
                          <a:effectLst/>
                        </a:rPr>
                        <a:t>Ar-Ge, 07.08.2023 </a:t>
                      </a:r>
                    </a:p>
                    <a:p>
                      <a:pPr marL="0" algn="l" defTabSz="914400" rtl="0" eaLnBrk="1" latinLnBrk="0" hangingPunct="1">
                        <a:defRPr/>
                      </a:pPr>
                      <a:r>
                        <a:rPr lang="tr-TR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DANIŞMAN, TARIM ALANLARI KİRA PLATFORMU, </a:t>
                      </a:r>
                      <a:r>
                        <a:rPr lang="tr-TR" sz="2400" i="1" dirty="0">
                          <a:effectLst/>
                        </a:rPr>
                        <a:t>Ar-Ge, 29.09.2023 </a:t>
                      </a:r>
                      <a:endParaRPr lang="en-US" sz="2400" dirty="0">
                        <a:solidFill>
                          <a:srgbClr val="000000"/>
                        </a:solidFill>
                        <a:latin typeface="Montserrat Semi-Bold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BC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69094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en-US" sz="2599" b="1" dirty="0">
                          <a:solidFill>
                            <a:srgbClr val="000000"/>
                          </a:solidFill>
                          <a:latin typeface="+mn-lt"/>
                        </a:rPr>
                        <a:t>Dr. </a:t>
                      </a:r>
                      <a:r>
                        <a:rPr lang="en-US" sz="2599" b="1" dirty="0" err="1">
                          <a:solidFill>
                            <a:srgbClr val="000000"/>
                          </a:solidFill>
                          <a:latin typeface="+mn-lt"/>
                        </a:rPr>
                        <a:t>Öğr</a:t>
                      </a:r>
                      <a:r>
                        <a:rPr lang="en-US" sz="2599" b="1" dirty="0">
                          <a:solidFill>
                            <a:srgbClr val="000000"/>
                          </a:solidFill>
                          <a:latin typeface="+mn-lt"/>
                        </a:rPr>
                        <a:t>. </a:t>
                      </a:r>
                      <a:r>
                        <a:rPr lang="en-US" sz="2599" b="1" dirty="0" err="1">
                          <a:solidFill>
                            <a:srgbClr val="000000"/>
                          </a:solidFill>
                          <a:latin typeface="+mn-lt"/>
                        </a:rPr>
                        <a:t>Üyesi</a:t>
                      </a:r>
                      <a:r>
                        <a:rPr lang="en-US" sz="2599" b="1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sz="2599" b="1" dirty="0" err="1">
                          <a:solidFill>
                            <a:srgbClr val="000000"/>
                          </a:solidFill>
                          <a:latin typeface="+mn-lt"/>
                        </a:rPr>
                        <a:t>Sinem</a:t>
                      </a:r>
                      <a:r>
                        <a:rPr lang="en-US" sz="2599" b="1" dirty="0">
                          <a:solidFill>
                            <a:srgbClr val="000000"/>
                          </a:solidFill>
                          <a:latin typeface="+mn-lt"/>
                        </a:rPr>
                        <a:t> KOZPINAR</a:t>
                      </a:r>
                      <a:endParaRPr lang="en-US" sz="11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BCC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tr-TR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DANIŞMAN, TÜRİB Yapay Zeka Destekli Piyasa Gözetim Projesi, </a:t>
                      </a:r>
                      <a:r>
                        <a:rPr lang="tr-TR" sz="2400" i="1" dirty="0">
                          <a:effectLst/>
                        </a:rPr>
                        <a:t>Ar-Ge, 07.08.2023 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BC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75653"/>
              </p:ext>
            </p:extLst>
          </p:nvPr>
        </p:nvGraphicFramePr>
        <p:xfrm>
          <a:off x="315844" y="801818"/>
          <a:ext cx="17656311" cy="5992372"/>
        </p:xfrm>
        <a:graphic>
          <a:graphicData uri="http://schemas.openxmlformats.org/drawingml/2006/table">
            <a:tbl>
              <a:tblPr/>
              <a:tblGrid>
                <a:gridCol w="58854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708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94487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2599" dirty="0" err="1">
                          <a:solidFill>
                            <a:srgbClr val="FFFFFF"/>
                          </a:solidFill>
                          <a:latin typeface="Montserrat Semi-Bold Bold"/>
                        </a:rPr>
                        <a:t>Öğretim</a:t>
                      </a:r>
                      <a:r>
                        <a:rPr lang="en-US" sz="2599" dirty="0">
                          <a:solidFill>
                            <a:srgbClr val="FFFFFF"/>
                          </a:solidFill>
                          <a:latin typeface="Montserrat Semi-Bold Bold"/>
                        </a:rPr>
                        <a:t> </a:t>
                      </a:r>
                      <a:r>
                        <a:rPr lang="en-US" sz="2599" dirty="0" err="1">
                          <a:solidFill>
                            <a:srgbClr val="FFFFFF"/>
                          </a:solidFill>
                          <a:latin typeface="Montserrat Semi-Bold Bold"/>
                        </a:rPr>
                        <a:t>Elemanı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53D5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2599" dirty="0" err="1">
                          <a:solidFill>
                            <a:srgbClr val="FFFFFF"/>
                          </a:solidFill>
                          <a:latin typeface="Montserrat Semi-Bold Bold"/>
                        </a:rPr>
                        <a:t>Proje</a:t>
                      </a:r>
                      <a:r>
                        <a:rPr lang="en-US" sz="2599" dirty="0">
                          <a:solidFill>
                            <a:srgbClr val="FFFFFF"/>
                          </a:solidFill>
                          <a:latin typeface="Montserrat Semi-Bold Bold"/>
                        </a:rPr>
                        <a:t> </a:t>
                      </a:r>
                      <a:r>
                        <a:rPr lang="en-US" sz="2599" dirty="0" err="1">
                          <a:solidFill>
                            <a:srgbClr val="FFFFFF"/>
                          </a:solidFill>
                          <a:latin typeface="Montserrat Semi-Bold Bold"/>
                        </a:rPr>
                        <a:t>Künyesi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53D5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57869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en-US" sz="2600" b="1" dirty="0">
                          <a:latin typeface="+mn-lt"/>
                        </a:rPr>
                        <a:t>Dr. </a:t>
                      </a:r>
                      <a:r>
                        <a:rPr lang="en-US" sz="2600" b="1" dirty="0" err="1">
                          <a:latin typeface="+mn-lt"/>
                        </a:rPr>
                        <a:t>Öğr</a:t>
                      </a:r>
                      <a:r>
                        <a:rPr lang="en-US" sz="2600" b="1" dirty="0">
                          <a:latin typeface="+mn-lt"/>
                        </a:rPr>
                        <a:t>. </a:t>
                      </a:r>
                      <a:r>
                        <a:rPr lang="en-US" sz="2600" b="1" dirty="0" err="1">
                          <a:latin typeface="+mn-lt"/>
                        </a:rPr>
                        <a:t>Üyesi</a:t>
                      </a:r>
                      <a:r>
                        <a:rPr lang="en-US" sz="2600" b="1" dirty="0">
                          <a:latin typeface="+mn-lt"/>
                        </a:rPr>
                        <a:t> </a:t>
                      </a:r>
                      <a:r>
                        <a:rPr lang="en-US" sz="2600" b="1" dirty="0" err="1">
                          <a:latin typeface="+mn-lt"/>
                        </a:rPr>
                        <a:t>Merve</a:t>
                      </a:r>
                      <a:r>
                        <a:rPr lang="en-US" sz="2600" b="1" dirty="0">
                          <a:latin typeface="+mn-lt"/>
                        </a:rPr>
                        <a:t> ÖKSÜZ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BCC7"/>
                    </a:solidFill>
                  </a:tcPr>
                </a:tc>
                <a:tc>
                  <a:txBody>
                    <a:bodyPr/>
                    <a:lstStyle/>
                    <a:p>
                      <a:pPr marR="28575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340" algn="l"/>
                          <a:tab pos="630555" algn="l"/>
                          <a:tab pos="1028700" algn="l"/>
                        </a:tabLst>
                      </a:pPr>
                      <a:r>
                        <a:rPr lang="tr-TR" sz="2400" dirty="0">
                          <a:solidFill>
                            <a:srgbClr val="181C3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ARAŞTIRMACI, Doğal Kültürel Miras Alanlarının Sürdürülebilirliğinde İklim Değişikliği Etkilerinin Uydu Görüntüleri ve İnsansız Hava Aracı (İHA) Verileri ile Ortaya Konulması: </a:t>
                      </a:r>
                      <a:r>
                        <a:rPr lang="tr-TR" sz="2400" dirty="0" err="1">
                          <a:solidFill>
                            <a:srgbClr val="181C3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Meke</a:t>
                      </a:r>
                      <a:r>
                        <a:rPr lang="tr-TR" sz="2400" dirty="0">
                          <a:solidFill>
                            <a:srgbClr val="181C3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Gölü Örneği, </a:t>
                      </a:r>
                      <a:r>
                        <a:rPr lang="tr-TR" sz="2400" i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Danışmanlık, </a:t>
                      </a:r>
                      <a:r>
                        <a:rPr lang="tr-TR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19.01.2023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BC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5786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6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Araş</a:t>
                      </a:r>
                      <a:r>
                        <a:rPr lang="tr-TR" sz="2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Gör. Buğra SOYLU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BCC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tr-TR" sz="2400" dirty="0">
                          <a:solidFill>
                            <a:srgbClr val="181C3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ARAŞTIRMACI</a:t>
                      </a:r>
                      <a:r>
                        <a:rPr lang="tr-TR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Başkent Üniversitesi Çizelge Kaynak Yönetimi, </a:t>
                      </a:r>
                      <a:r>
                        <a:rPr lang="tr-TR" sz="2400" i="1" dirty="0">
                          <a:effectLst/>
                          <a:latin typeface="+mn-lt"/>
                        </a:rPr>
                        <a:t>Ar-Ge, 29.03.2023 </a:t>
                      </a:r>
                    </a:p>
                    <a:p>
                      <a:pPr algn="l">
                        <a:defRPr/>
                      </a:pPr>
                      <a:r>
                        <a:rPr lang="tr-TR" sz="2400" dirty="0">
                          <a:solidFill>
                            <a:srgbClr val="181C3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ARAŞTIRMACI, </a:t>
                      </a:r>
                      <a:r>
                        <a:rPr lang="tr-TR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TÜRİB Yapay Zeka Destekli Piyasa Gözetim Projesi , </a:t>
                      </a:r>
                      <a:r>
                        <a:rPr lang="tr-TR" sz="2400" i="1" dirty="0">
                          <a:effectLst/>
                        </a:rPr>
                        <a:t>Ar-Ge, 07.08.2023 </a:t>
                      </a:r>
                      <a:endParaRPr lang="en-US" sz="24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BC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4117574"/>
                  </a:ext>
                </a:extLst>
              </a:tr>
              <a:tr h="208214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en-US" sz="2600" b="1" dirty="0" err="1">
                          <a:latin typeface="+mn-lt"/>
                        </a:rPr>
                        <a:t>Araş</a:t>
                      </a:r>
                      <a:r>
                        <a:rPr lang="en-US" sz="2600" b="1" dirty="0">
                          <a:latin typeface="+mn-lt"/>
                        </a:rPr>
                        <a:t>. </a:t>
                      </a:r>
                      <a:r>
                        <a:rPr lang="en-US" sz="2600" b="1" dirty="0" err="1">
                          <a:latin typeface="+mn-lt"/>
                        </a:rPr>
                        <a:t>Gör</a:t>
                      </a:r>
                      <a:r>
                        <a:rPr lang="en-US" sz="2600" b="1" dirty="0">
                          <a:latin typeface="+mn-lt"/>
                        </a:rPr>
                        <a:t>. </a:t>
                      </a:r>
                      <a:r>
                        <a:rPr lang="en-US" sz="2600" b="1" dirty="0" err="1">
                          <a:latin typeface="+mn-lt"/>
                        </a:rPr>
                        <a:t>Eren</a:t>
                      </a:r>
                      <a:r>
                        <a:rPr lang="en-US" sz="2600" b="1" dirty="0">
                          <a:latin typeface="+mn-lt"/>
                        </a:rPr>
                        <a:t> Deniz KAHRAMAN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BCC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defRPr/>
                      </a:pPr>
                      <a:r>
                        <a:rPr lang="tr-TR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YÜRÜTÜCÜ, Başkent Üniversitesi Çizelge Kaynak Yönetimi, </a:t>
                      </a:r>
                      <a:r>
                        <a:rPr lang="tr-TR" sz="2400" i="1" dirty="0">
                          <a:effectLst/>
                        </a:rPr>
                        <a:t>Ar-Ge, 29.03.2023 </a:t>
                      </a:r>
                    </a:p>
                    <a:p>
                      <a:pPr marL="0" algn="l" defTabSz="914400" rtl="0" eaLnBrk="1" latinLnBrk="0" hangingPunct="1">
                        <a:defRPr/>
                      </a:pPr>
                      <a:r>
                        <a:rPr lang="tr-TR" sz="2400" dirty="0">
                          <a:solidFill>
                            <a:srgbClr val="181C3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ARAŞTIRMACI, </a:t>
                      </a:r>
                      <a:r>
                        <a:rPr lang="tr-TR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TÜRİB Yapay Zeka Destekli Piyasa Gözetim Projesi , </a:t>
                      </a:r>
                      <a:r>
                        <a:rPr lang="tr-TR" sz="2400" i="1" dirty="0">
                          <a:effectLst/>
                        </a:rPr>
                        <a:t>Ar-Ge, 07.08.2023 </a:t>
                      </a:r>
                      <a:endParaRPr lang="en-US" sz="24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BC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58755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198</Words>
  <Application>Microsoft Macintosh PowerPoint</Application>
  <PresentationFormat>Özel</PresentationFormat>
  <Paragraphs>21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7" baseType="lpstr">
      <vt:lpstr>Arial</vt:lpstr>
      <vt:lpstr>Montserrat Semi-Bold Bold</vt:lpstr>
      <vt:lpstr>Calibri</vt:lpstr>
      <vt:lpstr>Montserrat Semi-Bold</vt:lpstr>
      <vt:lpstr>Office Theme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REKTÖRLÜK SUNUMU</dc:title>
  <dc:creator>user</dc:creator>
  <cp:lastModifiedBy>Damla Bellikli</cp:lastModifiedBy>
  <cp:revision>16</cp:revision>
  <dcterms:created xsi:type="dcterms:W3CDTF">2006-08-16T00:00:00Z</dcterms:created>
  <dcterms:modified xsi:type="dcterms:W3CDTF">2023-12-25T10:02:39Z</dcterms:modified>
  <dc:identifier>DAFQy8aA31I</dc:identifier>
</cp:coreProperties>
</file>