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8288000" cy="10287000"/>
  <p:notesSz cx="6858000" cy="9144000"/>
  <p:embeddedFontLst>
    <p:embeddedFont>
      <p:font typeface="Roboto Bold" panose="020B0604020202020204" charset="0"/>
      <p:regular r:id="rId7"/>
    </p:embeddedFont>
    <p:embeddedFont>
      <p:font typeface="Roboto Bold Italics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CCC5-CCE0-459A-99F2-1508C90B7260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77CFA-F809-4235-ADC3-43E6843B55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46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7CFA-F809-4235-ADC3-43E6843B558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07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44661"/>
              </p:ext>
            </p:extLst>
          </p:nvPr>
        </p:nvGraphicFramePr>
        <p:xfrm>
          <a:off x="519452" y="1538606"/>
          <a:ext cx="17249095" cy="7866019"/>
        </p:xfrm>
        <a:graphic>
          <a:graphicData uri="http://schemas.openxmlformats.org/drawingml/2006/table">
            <a:tbl>
              <a:tblPr/>
              <a:tblGrid>
                <a:gridCol w="538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1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6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1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0459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BÖLÜM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KONTENJAN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YERLEŞEN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KAYIT YAPTIRAN </a:t>
                      </a:r>
                      <a:endParaRPr lang="en-US" sz="1100"/>
                    </a:p>
                    <a:p>
                      <a:pPr algn="ctr">
                        <a:lnSpc>
                          <a:spcPts val="2660"/>
                        </a:lnSpc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(Ek Kontenjan Dahil)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BOŞ KONTENJAN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DOLULUK ORANI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26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latin typeface="Roboto Bold"/>
                        </a:rPr>
                        <a:t>MUHASEBE VE FİNANSAL YÖNETİM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30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30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28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%93,3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26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SİGORTACILIK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Roboto Bold"/>
                        </a:rPr>
                        <a:t>30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Roboto Bold"/>
                        </a:rPr>
                        <a:t>29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Roboto Bold"/>
                        </a:rPr>
                        <a:t>27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%90,0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26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TURİZM İŞLETMECİLİĞİ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20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21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Roboto Bold"/>
                        </a:rPr>
                        <a:t>18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Roboto Bold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%90,0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26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ULUSLARARASI FİNANS VE BANKACILIK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30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30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Roboto Bold"/>
                        </a:rPr>
                        <a:t>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Roboto Bold"/>
                        </a:rPr>
                        <a:t>%83,3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926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ULUSLARARASI TİCARET VE FİNANSMAN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43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43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42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Roboto Bold"/>
                        </a:rPr>
                        <a:t>%97,7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9260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YÖNETİM BİLİŞİM SİSTEMLERİ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60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61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60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Roboto Bold"/>
                        </a:rPr>
                        <a:t>%96,7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230701" y="214630"/>
            <a:ext cx="16230600" cy="81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60"/>
              </a:lnSpc>
            </a:pPr>
            <a:r>
              <a:rPr lang="en-US" sz="5600">
                <a:solidFill>
                  <a:srgbClr val="182754"/>
                </a:solidFill>
                <a:latin typeface="Roboto Bold"/>
              </a:rPr>
              <a:t>FAKÜLTE DOLULUK ORANLARI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70222" y="1047750"/>
            <a:ext cx="7151557" cy="49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0"/>
              </a:lnSpc>
            </a:pPr>
            <a:r>
              <a:rPr lang="en-US" sz="3400">
                <a:solidFill>
                  <a:srgbClr val="182754"/>
                </a:solidFill>
                <a:latin typeface="Roboto Bold"/>
              </a:rPr>
              <a:t>2023-2024 Akademik Yılı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83967" y="9534761"/>
            <a:ext cx="148843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E70B1D"/>
                </a:solidFill>
                <a:latin typeface="Roboto Bold"/>
              </a:rPr>
              <a:t>213 (+6)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03050" y="9534761"/>
            <a:ext cx="74506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E70B1D"/>
                </a:solidFill>
                <a:latin typeface="Roboto Bold"/>
              </a:rPr>
              <a:t>214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80827" y="9534761"/>
            <a:ext cx="90624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E70B1D"/>
                </a:solidFill>
                <a:latin typeface="Roboto Bold"/>
              </a:rPr>
              <a:t>200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172786" y="9529551"/>
            <a:ext cx="621832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E70B1D"/>
                </a:solidFill>
                <a:latin typeface="Roboto Bold"/>
              </a:rPr>
              <a:t>13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078200" y="9539311"/>
            <a:ext cx="120128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E70B1D"/>
                </a:solidFill>
                <a:latin typeface="Roboto Bold"/>
              </a:rPr>
              <a:t>%93,0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30701" y="307975"/>
            <a:ext cx="16230600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0"/>
              </a:lnSpc>
            </a:pPr>
            <a:r>
              <a:rPr lang="en-US" sz="5000">
                <a:solidFill>
                  <a:srgbClr val="182754"/>
                </a:solidFill>
                <a:latin typeface="Roboto Bold"/>
              </a:rPr>
              <a:t>YERLEŞEN ÖĞRENCİLERİN BÖLÜMLERE GÖRE DAĞILIMI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310171" y="1331757"/>
            <a:ext cx="13854833" cy="8491711"/>
            <a:chOff x="0" y="-57150"/>
            <a:chExt cx="18473111" cy="11322281"/>
          </a:xfrm>
        </p:grpSpPr>
        <p:sp>
          <p:nvSpPr>
            <p:cNvPr id="4" name="TextBox 4"/>
            <p:cNvSpPr txBox="1"/>
            <p:nvPr/>
          </p:nvSpPr>
          <p:spPr>
            <a:xfrm>
              <a:off x="279660" y="1613235"/>
              <a:ext cx="4961376" cy="1138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3"/>
                </a:lnSpc>
              </a:pPr>
              <a:r>
                <a:rPr lang="en-US" sz="2509">
                  <a:solidFill>
                    <a:srgbClr val="000000"/>
                  </a:solidFill>
                  <a:latin typeface="Roboto Bold Italics"/>
                </a:rPr>
                <a:t>Yönetim Bilişim Sistemleri</a:t>
              </a:r>
            </a:p>
            <a:p>
              <a:pPr algn="ctr">
                <a:lnSpc>
                  <a:spcPts val="3513"/>
                </a:lnSpc>
              </a:pPr>
              <a:r>
                <a:rPr lang="en-US" sz="2509">
                  <a:solidFill>
                    <a:srgbClr val="000000"/>
                  </a:solidFill>
                  <a:latin typeface="Roboto Bold Italics"/>
                </a:rPr>
                <a:t>29.3%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39836"/>
              <a:ext cx="6380709" cy="1138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3"/>
                </a:lnSpc>
              </a:pPr>
              <a:r>
                <a:rPr lang="en-US" sz="2509">
                  <a:solidFill>
                    <a:srgbClr val="000000"/>
                  </a:solidFill>
                  <a:latin typeface="Roboto Bold Italics"/>
                </a:rPr>
                <a:t>Uluslararası Ticaret ve Finansman</a:t>
              </a:r>
            </a:p>
            <a:p>
              <a:pPr algn="ctr">
                <a:lnSpc>
                  <a:spcPts val="3513"/>
                </a:lnSpc>
              </a:pPr>
              <a:r>
                <a:rPr lang="en-US" sz="2509">
                  <a:solidFill>
                    <a:srgbClr val="000000"/>
                  </a:solidFill>
                  <a:latin typeface="Roboto Bold Italics"/>
                </a:rPr>
                <a:t>21.2%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126455" y="-57150"/>
              <a:ext cx="5837771" cy="1138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3"/>
                </a:lnSpc>
              </a:pPr>
              <a:r>
                <a:rPr lang="en-US" sz="2509">
                  <a:solidFill>
                    <a:srgbClr val="000000"/>
                  </a:solidFill>
                  <a:latin typeface="Roboto Bold Italics"/>
                </a:rPr>
                <a:t>Muhasebe ve Finansal Yönetim</a:t>
              </a:r>
            </a:p>
            <a:p>
              <a:pPr algn="ctr">
                <a:lnSpc>
                  <a:spcPts val="3513"/>
                </a:lnSpc>
              </a:pPr>
              <a:r>
                <a:rPr lang="en-US" sz="2509">
                  <a:solidFill>
                    <a:srgbClr val="000000"/>
                  </a:solidFill>
                  <a:latin typeface="Roboto Bold Italics"/>
                </a:rPr>
                <a:t>14.1%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149910" y="3604670"/>
              <a:ext cx="2293063" cy="11969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13"/>
                </a:lnSpc>
              </a:pPr>
              <a:r>
                <a:rPr lang="en-US" sz="2509" dirty="0" err="1">
                  <a:solidFill>
                    <a:srgbClr val="000000"/>
                  </a:solidFill>
                  <a:latin typeface="Roboto Bold Italics"/>
                </a:rPr>
                <a:t>Sigortacılık</a:t>
              </a:r>
              <a:endParaRPr lang="en-US" sz="2509" dirty="0">
                <a:solidFill>
                  <a:srgbClr val="000000"/>
                </a:solidFill>
                <a:latin typeface="Roboto Bold Italics"/>
              </a:endParaRPr>
            </a:p>
            <a:p>
              <a:pPr algn="ctr">
                <a:lnSpc>
                  <a:spcPts val="3513"/>
                </a:lnSpc>
              </a:pPr>
              <a:r>
                <a:rPr lang="en-US" sz="2509" dirty="0">
                  <a:solidFill>
                    <a:srgbClr val="000000"/>
                  </a:solidFill>
                  <a:latin typeface="Roboto Bold Italics"/>
                </a:rPr>
                <a:t>13.6%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045666" y="10126161"/>
              <a:ext cx="6185448" cy="1138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3"/>
                </a:lnSpc>
              </a:pPr>
              <a:r>
                <a:rPr lang="en-US" sz="2509">
                  <a:solidFill>
                    <a:srgbClr val="000000"/>
                  </a:solidFill>
                  <a:latin typeface="Roboto Bold Italics"/>
                </a:rPr>
                <a:t>Uluslararası Finans ve Bankacılık</a:t>
              </a:r>
            </a:p>
            <a:p>
              <a:pPr algn="ctr">
                <a:lnSpc>
                  <a:spcPts val="3513"/>
                </a:lnSpc>
              </a:pPr>
              <a:r>
                <a:rPr lang="en-US" sz="2509">
                  <a:solidFill>
                    <a:srgbClr val="000000"/>
                  </a:solidFill>
                  <a:latin typeface="Roboto Bold Italics"/>
                </a:rPr>
                <a:t>12.6%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745652" y="7510523"/>
              <a:ext cx="3727459" cy="1138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3"/>
                </a:lnSpc>
              </a:pPr>
              <a:r>
                <a:rPr lang="en-US" sz="2509">
                  <a:solidFill>
                    <a:srgbClr val="000000"/>
                  </a:solidFill>
                  <a:latin typeface="Roboto Bold Italics"/>
                </a:rPr>
                <a:t>Turizm İşletmeciliği</a:t>
              </a:r>
            </a:p>
            <a:p>
              <a:pPr algn="ctr">
                <a:lnSpc>
                  <a:spcPts val="3513"/>
                </a:lnSpc>
              </a:pPr>
              <a:r>
                <a:rPr lang="en-US" sz="2509">
                  <a:solidFill>
                    <a:srgbClr val="000000"/>
                  </a:solidFill>
                  <a:latin typeface="Roboto Bold Italics"/>
                </a:rPr>
                <a:t>9.1%</a:t>
              </a: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4986142" y="888088"/>
              <a:ext cx="9451282" cy="9451282"/>
              <a:chOff x="0" y="0"/>
              <a:chExt cx="2540000" cy="254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270000" y="0"/>
                <a:ext cx="1024498" cy="894732"/>
              </a:xfrm>
              <a:custGeom>
                <a:avLst/>
                <a:gdLst/>
                <a:ahLst/>
                <a:cxnLst/>
                <a:rect l="l" t="t" r="r" b="b"/>
                <a:pathLst>
                  <a:path w="1024498" h="894732">
                    <a:moveTo>
                      <a:pt x="0" y="0"/>
                    </a:moveTo>
                    <a:lnTo>
                      <a:pt x="0" y="0"/>
                    </a:lnTo>
                    <a:cubicBezTo>
                      <a:pt x="404767" y="0"/>
                      <a:pt x="785291" y="192942"/>
                      <a:pt x="1024498" y="519464"/>
                    </a:cubicBezTo>
                    <a:lnTo>
                      <a:pt x="512249" y="894732"/>
                    </a:lnTo>
                    <a:cubicBezTo>
                      <a:pt x="392646" y="731471"/>
                      <a:pt x="202383" y="635000"/>
                      <a:pt x="0" y="635000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1762853" y="469198"/>
                <a:ext cx="832234" cy="1083569"/>
              </a:xfrm>
              <a:custGeom>
                <a:avLst/>
                <a:gdLst/>
                <a:ahLst/>
                <a:cxnLst/>
                <a:rect l="l" t="t" r="r" b="b"/>
                <a:pathLst>
                  <a:path w="832234" h="1083569">
                    <a:moveTo>
                      <a:pt x="492853" y="0"/>
                    </a:moveTo>
                    <a:cubicBezTo>
                      <a:pt x="739142" y="303157"/>
                      <a:pt x="832234" y="702781"/>
                      <a:pt x="745268" y="1083569"/>
                    </a:cubicBezTo>
                    <a:lnTo>
                      <a:pt x="126207" y="942185"/>
                    </a:lnTo>
                    <a:cubicBezTo>
                      <a:pt x="169690" y="751792"/>
                      <a:pt x="123144" y="551979"/>
                      <a:pt x="0" y="400401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714349" y="1380267"/>
                <a:ext cx="806357" cy="796991"/>
              </a:xfrm>
              <a:custGeom>
                <a:avLst/>
                <a:gdLst/>
                <a:ahLst/>
                <a:cxnLst/>
                <a:rect l="l" t="t" r="r" b="b"/>
                <a:pathLst>
                  <a:path w="806357" h="796991">
                    <a:moveTo>
                      <a:pt x="806357" y="110266"/>
                    </a:moveTo>
                    <a:cubicBezTo>
                      <a:pt x="760321" y="371347"/>
                      <a:pt x="633736" y="611477"/>
                      <a:pt x="444349" y="796990"/>
                    </a:cubicBezTo>
                    <a:lnTo>
                      <a:pt x="0" y="343362"/>
                    </a:lnTo>
                    <a:cubicBezTo>
                      <a:pt x="94694" y="250605"/>
                      <a:pt x="157986" y="130540"/>
                      <a:pt x="181004" y="0"/>
                    </a:cubicBez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1246802" y="1700854"/>
                <a:ext cx="956129" cy="845554"/>
              </a:xfrm>
              <a:custGeom>
                <a:avLst/>
                <a:gdLst/>
                <a:ahLst/>
                <a:cxnLst/>
                <a:rect l="l" t="t" r="r" b="b"/>
                <a:pathLst>
                  <a:path w="956129" h="845554">
                    <a:moveTo>
                      <a:pt x="956129" y="430853"/>
                    </a:moveTo>
                    <a:cubicBezTo>
                      <a:pt x="710240" y="697066"/>
                      <a:pt x="362336" y="845554"/>
                      <a:pt x="0" y="838934"/>
                    </a:cubicBezTo>
                    <a:lnTo>
                      <a:pt x="11599" y="204040"/>
                    </a:lnTo>
                    <a:cubicBezTo>
                      <a:pt x="192767" y="207350"/>
                      <a:pt x="366719" y="133106"/>
                      <a:pt x="489664" y="0"/>
                    </a:cubicBezTo>
                    <a:close/>
                  </a:path>
                </a:pathLst>
              </a:custGeom>
              <a:solidFill>
                <a:srgbClr val="2F5F98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30536" y="1408410"/>
                <a:ext cx="1279758" cy="1150301"/>
              </a:xfrm>
              <a:custGeom>
                <a:avLst/>
                <a:gdLst/>
                <a:ahLst/>
                <a:cxnLst/>
                <a:rect l="l" t="t" r="r" b="b"/>
                <a:pathLst>
                  <a:path w="1279758" h="1150301">
                    <a:moveTo>
                      <a:pt x="1279758" y="1130951"/>
                    </a:moveTo>
                    <a:cubicBezTo>
                      <a:pt x="670191" y="1150301"/>
                      <a:pt x="132934" y="733621"/>
                      <a:pt x="0" y="138410"/>
                    </a:cubicBezTo>
                    <a:lnTo>
                      <a:pt x="619732" y="0"/>
                    </a:lnTo>
                    <a:cubicBezTo>
                      <a:pt x="686199" y="297605"/>
                      <a:pt x="954827" y="505945"/>
                      <a:pt x="1259611" y="496270"/>
                    </a:cubicBezTo>
                    <a:close/>
                  </a:path>
                </a:pathLst>
              </a:custGeom>
              <a:solidFill>
                <a:srgbClr val="31356E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-59757" y="0"/>
                <a:ext cx="1329694" cy="1608422"/>
              </a:xfrm>
              <a:custGeom>
                <a:avLst/>
                <a:gdLst/>
                <a:ahLst/>
                <a:cxnLst/>
                <a:rect l="l" t="t" r="r" b="b"/>
                <a:pathLst>
                  <a:path w="1329694" h="1608422">
                    <a:moveTo>
                      <a:pt x="105677" y="1608422"/>
                    </a:moveTo>
                    <a:cubicBezTo>
                      <a:pt x="0" y="1226183"/>
                      <a:pt x="78945" y="816520"/>
                      <a:pt x="319101" y="500926"/>
                    </a:cubicBezTo>
                    <a:cubicBezTo>
                      <a:pt x="559257" y="185332"/>
                      <a:pt x="933051" y="40"/>
                      <a:pt x="1329630" y="0"/>
                    </a:cubicBezTo>
                    <a:lnTo>
                      <a:pt x="1329694" y="635000"/>
                    </a:lnTo>
                    <a:cubicBezTo>
                      <a:pt x="1131404" y="635020"/>
                      <a:pt x="944507" y="727666"/>
                      <a:pt x="824429" y="885463"/>
                    </a:cubicBezTo>
                    <a:cubicBezTo>
                      <a:pt x="704351" y="1043260"/>
                      <a:pt x="664878" y="1248091"/>
                      <a:pt x="717717" y="1439211"/>
                    </a:cubicBezTo>
                    <a:close/>
                  </a:path>
                </a:pathLst>
              </a:custGeom>
              <a:solidFill>
                <a:srgbClr val="5E3967"/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230701" y="1038225"/>
            <a:ext cx="16230600" cy="458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10"/>
              </a:lnSpc>
            </a:pPr>
            <a:r>
              <a:rPr lang="en-US" sz="3100">
                <a:solidFill>
                  <a:srgbClr val="182754"/>
                </a:solidFill>
                <a:latin typeface="Roboto Bold"/>
              </a:rPr>
              <a:t>(Ek Kontenjan Dahil)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30701" y="214630"/>
            <a:ext cx="16230600" cy="81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60"/>
              </a:lnSpc>
            </a:pPr>
            <a:r>
              <a:rPr lang="en-US" sz="5600">
                <a:solidFill>
                  <a:srgbClr val="182754"/>
                </a:solidFill>
                <a:latin typeface="Roboto Bold"/>
              </a:rPr>
              <a:t>DİKEY ve YATAY GEÇİŞLER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519452" y="1538606"/>
          <a:ext cx="17249096" cy="7719691"/>
        </p:xfrm>
        <a:graphic>
          <a:graphicData uri="http://schemas.openxmlformats.org/drawingml/2006/table">
            <a:tbl>
              <a:tblPr/>
              <a:tblGrid>
                <a:gridCol w="743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1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281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BÖLÜM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F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DİKEY GEÇİŞ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F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YATAY GEÇİŞ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F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TOPLAM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81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MUHASEBE VE FİNANSAL YÖNETİM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A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81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SİGORTACILIK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A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81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TURİZM İŞLETMECİLİĞİ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A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281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ULUSLARARASI FİNANS VE BANKACILIK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A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281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ULUSLARARASI TİCARET VE FİNANSMAN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A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10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12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2813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YÖNETİM BİLİŞİM SİSTEMLERİ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A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5551594" y="1038225"/>
            <a:ext cx="7151557" cy="469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20"/>
              </a:lnSpc>
            </a:pPr>
            <a:r>
              <a:rPr lang="en-US" sz="3200">
                <a:solidFill>
                  <a:srgbClr val="182754"/>
                </a:solidFill>
                <a:latin typeface="Roboto Bold"/>
              </a:rPr>
              <a:t>2023-2024 Akademik Yılı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46001" y="9445789"/>
            <a:ext cx="54007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E70B1D"/>
                </a:solidFill>
                <a:latin typeface="Roboto Bold"/>
              </a:rPr>
              <a:t>10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703151" y="9445789"/>
            <a:ext cx="63184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E70B1D"/>
                </a:solidFill>
                <a:latin typeface="Roboto Bold"/>
              </a:rPr>
              <a:t>26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957485" y="9445789"/>
            <a:ext cx="57791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E70B1D"/>
                </a:solidFill>
                <a:latin typeface="Roboto Bold"/>
              </a:rPr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519452" y="661342"/>
          <a:ext cx="17249097" cy="8964314"/>
        </p:xfrm>
        <a:graphic>
          <a:graphicData uri="http://schemas.openxmlformats.org/drawingml/2006/table">
            <a:tbl>
              <a:tblPr/>
              <a:tblGrid>
                <a:gridCol w="420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0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2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5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22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BÖLÜM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B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Kontenajn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B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YKS Kayıt Yaptıran</a:t>
                      </a:r>
                      <a:endParaRPr lang="en-US" sz="1100"/>
                    </a:p>
                    <a:p>
                      <a:pPr algn="ctr">
                        <a:lnSpc>
                          <a:spcPts val="2660"/>
                        </a:lnSpc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(Ek Kontenjan Dahil)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B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Dikey Geçiş ve Yatay Geçiş Kayıt Yaptıran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B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TOPLAM KAYIT YAPTIRAN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B3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DOLULUK ORANI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B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53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MUHASEBE VE FİNANSAL YÖNETİM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F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30 (+1)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28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29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%93,5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829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SİGORTACILIK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F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30 (+1)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27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32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%103,2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829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TURİZM İŞLETMECİLİĞİ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F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20 (+1)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18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23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%109,5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53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ULUSLARARASI FİNANS VE BANKACILIK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F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30 (+1)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29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%93,5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4535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ULUSLARARASI TİCARET VE FİNANSMAN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F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 43 (+1)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42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12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54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%122,7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6829">
                <a:tc>
                  <a:txBody>
                    <a:bodyPr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Roboto Bold"/>
                        </a:rPr>
                        <a:t>YÖNETİM BİLİŞİM SİSTEMLERİ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F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60 (+1)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60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69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latin typeface="Roboto Bold"/>
                        </a:rPr>
                        <a:t>%113,1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271</Words>
  <Application>Microsoft Office PowerPoint</Application>
  <PresentationFormat>Özel</PresentationFormat>
  <Paragraphs>141</Paragraphs>
  <Slides>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Roboto Bold</vt:lpstr>
      <vt:lpstr>Arial</vt:lpstr>
      <vt:lpstr>Roboto Bold Italics</vt:lpstr>
      <vt:lpstr>Calibri</vt:lpstr>
      <vt:lpstr>Office Theme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Akademik Kurul Sunumu 2023-2024</dc:title>
  <dc:creator>BASKENT</dc:creator>
  <cp:lastModifiedBy>Windows Kullanıcısı</cp:lastModifiedBy>
  <cp:revision>9</cp:revision>
  <dcterms:created xsi:type="dcterms:W3CDTF">2006-08-16T00:00:00Z</dcterms:created>
  <dcterms:modified xsi:type="dcterms:W3CDTF">2023-11-07T07:15:43Z</dcterms:modified>
  <dc:identifier>DAFt2IwMwEs</dc:identifier>
</cp:coreProperties>
</file>